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2" r:id="rId1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9" autoAdjust="0"/>
    <p:restoredTop sz="94700" autoAdjust="0"/>
  </p:normalViewPr>
  <p:slideViewPr>
    <p:cSldViewPr>
      <p:cViewPr varScale="1">
        <p:scale>
          <a:sx n="49" d="100"/>
          <a:sy n="49" d="100"/>
        </p:scale>
        <p:origin x="-55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1E6AC21-7649-48BE-B74A-A3472CB72642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0488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20489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0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1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492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20493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4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5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6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7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0498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20499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0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1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502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503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4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5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6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7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508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9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DBAD63-3C40-4253-9A5D-8EFECBA2D4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6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D34759-F0AC-4587-BA93-A8367ED13B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89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CC0846-3445-48BF-9BF5-C549BAFCEB0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49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FD64C3-E75E-4033-A7C5-043DC7984D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191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D5880-3F9C-4591-BB1C-FC835CFF7A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49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C0F18-2685-415A-86C5-2413F7CBCC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998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8D344-44A5-458D-8972-7F8D771CE9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552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3845EE-7E32-42BE-A123-84A402E8D4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472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E269D2-94DE-4981-B5BE-1755BCA310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072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8EE077-C608-42CB-B894-49E1B7238A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79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25F2F94E-3AC4-4907-9E0B-12E0B20D648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946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9466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946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476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9477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947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47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48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948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9484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948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48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48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48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48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49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49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49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949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949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49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949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949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9499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950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50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50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50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50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50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50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50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950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511300"/>
            <a:ext cx="9067800" cy="1231900"/>
          </a:xfrm>
        </p:spPr>
        <p:txBody>
          <a:bodyPr/>
          <a:lstStyle/>
          <a:p>
            <a:r>
              <a:rPr lang="en-US" sz="4000" dirty="0" smtClean="0"/>
              <a:t>Wednesday, September 26, 2012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304800" y="2743200"/>
                <a:ext cx="8534400" cy="3581400"/>
              </a:xfrm>
              <a:ln>
                <a:solidFill>
                  <a:srgbClr val="3366FF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en-US" sz="2400" dirty="0" smtClean="0"/>
                  <a:t>TISK Problems</a:t>
                </a:r>
              </a:p>
              <a:p>
                <a:pPr marL="514350" indent="-514350" algn="l">
                  <a:buAutoNum type="arabicPeriod"/>
                </a:pPr>
                <a:r>
                  <a:rPr lang="en-US" sz="2400" dirty="0" smtClean="0"/>
                  <a:t>Simplify: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2400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9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25</m:t>
                            </m:r>
                          </m:den>
                        </m:f>
                      </m:e>
                    </m:rad>
                  </m:oMath>
                </a14:m>
                <a:endParaRPr lang="en-US" sz="2400" dirty="0" smtClean="0"/>
              </a:p>
              <a:p>
                <a:pPr marL="514350" indent="-514350" algn="l">
                  <a:buAutoNum type="arabicPeriod"/>
                </a:pPr>
                <a:r>
                  <a:rPr lang="en-US" sz="2400" dirty="0" smtClean="0"/>
                  <a:t>Factor completely: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−3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−9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+6</m:t>
                    </m:r>
                  </m:oMath>
                </a14:m>
                <a:endParaRPr lang="en-US" sz="2400" dirty="0" smtClean="0"/>
              </a:p>
              <a:p>
                <a:pPr marL="514350" indent="-514350" algn="l">
                  <a:buAutoNum type="arabicPeriod"/>
                </a:pPr>
                <a:r>
                  <a:rPr lang="en-US" sz="2400" dirty="0" smtClean="0"/>
                  <a:t>Decide whether the following statement is </a:t>
                </a:r>
                <a:r>
                  <a:rPr lang="en-US" sz="2400" i="1" dirty="0" smtClean="0"/>
                  <a:t>always</a:t>
                </a:r>
                <a:r>
                  <a:rPr lang="en-US" sz="2400" dirty="0" smtClean="0"/>
                  <a:t>, </a:t>
                </a:r>
                <a:r>
                  <a:rPr lang="en-US" sz="2400" i="1" dirty="0" smtClean="0"/>
                  <a:t>sometimes</a:t>
                </a:r>
                <a:r>
                  <a:rPr lang="en-US" sz="2400" dirty="0" smtClean="0"/>
                  <a:t>, or </a:t>
                </a:r>
                <a:r>
                  <a:rPr lang="en-US" sz="2400" i="1" dirty="0" smtClean="0"/>
                  <a:t>never</a:t>
                </a:r>
                <a:r>
                  <a:rPr lang="en-US" sz="2400" dirty="0" smtClean="0"/>
                  <a:t> true:  Adjacent angles are vertical angles.</a:t>
                </a:r>
              </a:p>
              <a:p>
                <a:pPr algn="l"/>
                <a:r>
                  <a:rPr lang="en-US" sz="2400" dirty="0" smtClean="0"/>
                  <a:t>No mental math questions today.</a:t>
                </a:r>
              </a:p>
              <a:p>
                <a:pPr marL="514350" indent="-514350">
                  <a:buAutoNum type="arabicPeriod"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304800" y="2743200"/>
                <a:ext cx="8534400" cy="3581400"/>
              </a:xfrm>
              <a:blipFill rotWithShape="1">
                <a:blip r:embed="rId2"/>
                <a:stretch>
                  <a:fillRect l="-1425" t="-1182" r="-2350"/>
                </a:stretch>
              </a:blipFill>
              <a:ln>
                <a:solidFill>
                  <a:srgbClr val="3366FF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524000" y="71735"/>
            <a:ext cx="7543800" cy="461665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Homework: p. 185 #31, 34, 43 &amp; 44 </a:t>
            </a:r>
            <a:r>
              <a:rPr lang="en-US" sz="2000" dirty="0" smtClean="0">
                <a:latin typeface="+mj-lt"/>
              </a:rPr>
              <a:t>(36-42 mentally)</a:t>
            </a:r>
            <a:r>
              <a:rPr lang="en-US" sz="2400" dirty="0" smtClean="0">
                <a:latin typeface="+mj-lt"/>
              </a:rPr>
              <a:t> </a:t>
            </a:r>
            <a:endParaRPr lang="en-US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14400"/>
            <a:ext cx="7467600" cy="2286000"/>
          </a:xfrm>
        </p:spPr>
        <p:txBody>
          <a:bodyPr/>
          <a:lstStyle/>
          <a:p>
            <a:r>
              <a:rPr lang="en-US" dirty="0"/>
              <a:t>How many degrees does a triangle have?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How </a:t>
            </a:r>
            <a:r>
              <a:rPr lang="en-US" dirty="0"/>
              <a:t>do you know?</a:t>
            </a:r>
          </a:p>
        </p:txBody>
      </p:sp>
    </p:spTree>
    <p:extLst>
      <p:ext uri="{BB962C8B-B14F-4D97-AF65-F5344CB8AC3E}">
        <p14:creationId xmlns:p14="http://schemas.microsoft.com/office/powerpoint/2010/main" val="3860554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066800" y="4495800"/>
            <a:ext cx="16002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066800" y="3276600"/>
            <a:ext cx="1905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066800" y="2133600"/>
            <a:ext cx="21336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6870700" cy="1600200"/>
          </a:xfrm>
        </p:spPr>
        <p:txBody>
          <a:bodyPr/>
          <a:lstStyle/>
          <a:p>
            <a:r>
              <a:rPr lang="en-US"/>
              <a:t>§4.1 Triangles &amp; Angles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696200" cy="43434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/>
              <a:t>Definitions</a:t>
            </a:r>
          </a:p>
          <a:p>
            <a:r>
              <a:rPr lang="en-US" dirty="0"/>
              <a:t>Equilateral Triangle</a:t>
            </a:r>
          </a:p>
          <a:p>
            <a:pPr>
              <a:buFontTx/>
              <a:buNone/>
            </a:pPr>
            <a:r>
              <a:rPr lang="en-US" dirty="0"/>
              <a:t>All 3 sides are congruent.</a:t>
            </a:r>
          </a:p>
          <a:p>
            <a:r>
              <a:rPr lang="en-US" dirty="0"/>
              <a:t>Isosceles Triangle</a:t>
            </a:r>
          </a:p>
          <a:p>
            <a:pPr>
              <a:buFontTx/>
              <a:buNone/>
            </a:pPr>
            <a:r>
              <a:rPr lang="en-US" dirty="0"/>
              <a:t>At least 2 sides are congruent</a:t>
            </a:r>
          </a:p>
          <a:p>
            <a:r>
              <a:rPr lang="en-US" dirty="0"/>
              <a:t>Scalene Triangle</a:t>
            </a:r>
          </a:p>
          <a:p>
            <a:pPr>
              <a:buFontTx/>
              <a:buNone/>
            </a:pPr>
            <a:r>
              <a:rPr lang="en-US" dirty="0">
                <a:solidFill>
                  <a:schemeClr val="tx2"/>
                </a:solidFill>
              </a:rPr>
              <a:t>No sides</a:t>
            </a:r>
            <a:r>
              <a:rPr lang="en-US" dirty="0"/>
              <a:t> are congruent.</a:t>
            </a:r>
          </a:p>
        </p:txBody>
      </p:sp>
      <p:sp>
        <p:nvSpPr>
          <p:cNvPr id="4103" name="AutoShape 7"/>
          <p:cNvSpPr>
            <a:spLocks noChangeArrowheads="1"/>
          </p:cNvSpPr>
          <p:nvPr/>
        </p:nvSpPr>
        <p:spPr bwMode="auto">
          <a:xfrm>
            <a:off x="6477000" y="3200400"/>
            <a:ext cx="2209800" cy="1676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6858000" y="3886200"/>
            <a:ext cx="304800" cy="22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V="1">
            <a:off x="8001000" y="3962400"/>
            <a:ext cx="304800" cy="22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7543800" y="4724400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7696200" y="4724400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V="1">
            <a:off x="8153400" y="4114800"/>
            <a:ext cx="304800" cy="22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V="1">
            <a:off x="8305800" y="4267200"/>
            <a:ext cx="304800" cy="22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2133600" y="5791200"/>
            <a:ext cx="6553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Comic Sans MS" pitchFamily="66" charset="0"/>
              </a:rPr>
              <a:t>These are classifications by SIDES.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4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4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  <p:bldP spid="4099" grpId="0" animBg="1"/>
      <p:bldP spid="4100" grpId="0" animBg="1"/>
      <p:bldP spid="4102" grpId="0" build="p"/>
      <p:bldP spid="4104" grpId="0" animBg="1"/>
      <p:bldP spid="4105" grpId="0" animBg="1"/>
      <p:bldP spid="4106" grpId="0" animBg="1"/>
      <p:bldP spid="4107" grpId="0" animBg="1"/>
      <p:bldP spid="4108" grpId="0" animBg="1"/>
      <p:bldP spid="4109" grpId="0" animBg="1"/>
      <p:bldP spid="41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066800" y="4495800"/>
            <a:ext cx="1524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066800" y="3429000"/>
            <a:ext cx="10668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066800" y="2362200"/>
            <a:ext cx="2286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1066800" y="1295400"/>
            <a:ext cx="12192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-381000"/>
            <a:ext cx="6870700" cy="1600200"/>
          </a:xfrm>
        </p:spPr>
        <p:txBody>
          <a:bodyPr/>
          <a:lstStyle/>
          <a:p>
            <a:r>
              <a:rPr lang="en-US"/>
              <a:t>Definitions, continued.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010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Acute Triangle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All 3 angles are acute.</a:t>
            </a:r>
          </a:p>
          <a:p>
            <a:pPr>
              <a:lnSpc>
                <a:spcPct val="90000"/>
              </a:lnSpc>
            </a:pPr>
            <a:r>
              <a:rPr lang="en-US" dirty="0"/>
              <a:t>Equiangular Triangle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All 3 angles are </a:t>
            </a:r>
            <a:r>
              <a:rPr lang="en-US" dirty="0" smtClean="0"/>
              <a:t>congruent </a:t>
            </a:r>
            <a:r>
              <a:rPr lang="en-US" dirty="0"/>
              <a:t>(is also acute).</a:t>
            </a:r>
          </a:p>
          <a:p>
            <a:pPr>
              <a:lnSpc>
                <a:spcPct val="90000"/>
              </a:lnSpc>
            </a:pPr>
            <a:r>
              <a:rPr lang="en-US" dirty="0"/>
              <a:t>Right Triangle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One right angle.</a:t>
            </a:r>
          </a:p>
          <a:p>
            <a:pPr>
              <a:lnSpc>
                <a:spcPct val="90000"/>
              </a:lnSpc>
            </a:pPr>
            <a:r>
              <a:rPr lang="en-US" dirty="0"/>
              <a:t>Obtuse Triangle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One obtuse angle.</a:t>
            </a:r>
          </a:p>
        </p:txBody>
      </p:sp>
      <p:sp>
        <p:nvSpPr>
          <p:cNvPr id="5128" name="AutoShape 8"/>
          <p:cNvSpPr>
            <a:spLocks noChangeArrowheads="1"/>
          </p:cNvSpPr>
          <p:nvPr/>
        </p:nvSpPr>
        <p:spPr bwMode="auto">
          <a:xfrm>
            <a:off x="5867400" y="3733800"/>
            <a:ext cx="1905000" cy="1752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5867400" y="51816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Comic Sans MS" pitchFamily="66" charset="0"/>
              </a:rPr>
              <a:t>70º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6553200" y="3870325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Comic Sans MS" pitchFamily="66" charset="0"/>
              </a:rPr>
              <a:t>55º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7086600" y="51054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Comic Sans MS" pitchFamily="66" charset="0"/>
              </a:rPr>
              <a:t>55º</a:t>
            </a:r>
          </a:p>
        </p:txBody>
      </p:sp>
      <p:sp>
        <p:nvSpPr>
          <p:cNvPr id="5132" name="AutoShape 12"/>
          <p:cNvSpPr>
            <a:spLocks noChangeArrowheads="1"/>
          </p:cNvSpPr>
          <p:nvPr/>
        </p:nvSpPr>
        <p:spPr bwMode="auto">
          <a:xfrm>
            <a:off x="4953000" y="3733800"/>
            <a:ext cx="1524000" cy="14478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4953000" y="48768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AutoShape 14"/>
          <p:cNvSpPr>
            <a:spLocks noChangeArrowheads="1"/>
          </p:cNvSpPr>
          <p:nvPr/>
        </p:nvSpPr>
        <p:spPr bwMode="auto">
          <a:xfrm>
            <a:off x="2590800" y="5715000"/>
            <a:ext cx="4191000" cy="685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Arc 15"/>
          <p:cNvSpPr>
            <a:spLocks/>
          </p:cNvSpPr>
          <p:nvPr/>
        </p:nvSpPr>
        <p:spPr bwMode="auto">
          <a:xfrm rot="8107654">
            <a:off x="4475163" y="5638800"/>
            <a:ext cx="401637" cy="43021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2133600" y="6415088"/>
            <a:ext cx="6781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Comic Sans MS" pitchFamily="66" charset="0"/>
              </a:rPr>
              <a:t>These are classifications by ANGLES.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5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5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51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  <p:bldP spid="5124" grpId="0" animBg="1"/>
      <p:bldP spid="5125" grpId="0" animBg="1"/>
      <p:bldP spid="5127" grpId="0" build="p"/>
      <p:bldP spid="5128" grpId="0" animBg="1"/>
      <p:bldP spid="5128" grpId="1" animBg="1"/>
      <p:bldP spid="5129" grpId="0"/>
      <p:bldP spid="5129" grpId="1"/>
      <p:bldP spid="5130" grpId="0"/>
      <p:bldP spid="5130" grpId="1"/>
      <p:bldP spid="5131" grpId="0"/>
      <p:bldP spid="5131" grpId="1"/>
      <p:bldP spid="5132" grpId="0" animBg="1"/>
      <p:bldP spid="5132" grpId="1" animBg="1"/>
      <p:bldP spid="5133" grpId="0" animBg="1"/>
      <p:bldP spid="5133" grpId="1" animBg="1"/>
      <p:bldP spid="5134" grpId="0" animBg="1"/>
      <p:bldP spid="5135" grpId="0" animBg="1"/>
      <p:bldP spid="51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Definitions</a:t>
            </a:r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1981200" y="2133600"/>
            <a:ext cx="3124200" cy="2286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3657600" y="2057400"/>
            <a:ext cx="2362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6096000" y="19812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vertex</a:t>
            </a:r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 flipH="1">
            <a:off x="5105400" y="44196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6248400" y="42672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vertex</a:t>
            </a:r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 flipH="1" flipV="1">
            <a:off x="2057400" y="4495800"/>
            <a:ext cx="3810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2362200" y="55626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vertex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3962400" y="5029200"/>
            <a:ext cx="40386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Comic Sans MS" pitchFamily="66" charset="0"/>
              </a:rPr>
              <a:t>A vertex is the point that connects the sides of the triangle.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9" grpId="0"/>
      <p:bldP spid="6150" grpId="0" animBg="1"/>
      <p:bldP spid="6151" grpId="0"/>
      <p:bldP spid="6152" grpId="0" animBg="1"/>
      <p:bldP spid="61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Definitions</a:t>
            </a:r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1981200" y="2133600"/>
            <a:ext cx="3124200" cy="2286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3657600" y="2057400"/>
            <a:ext cx="2362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6096000" y="19812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vertex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962400" y="5029200"/>
            <a:ext cx="4038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Comic Sans MS" pitchFamily="66" charset="0"/>
              </a:rPr>
              <a:t>Two sides with a common vertex are </a:t>
            </a:r>
            <a:r>
              <a:rPr lang="en-US" sz="2000" i="1" u="sng">
                <a:latin typeface="Comic Sans MS" pitchFamily="66" charset="0"/>
              </a:rPr>
              <a:t>adjacent</a:t>
            </a:r>
            <a:r>
              <a:rPr lang="en-US" sz="2000">
                <a:latin typeface="Comic Sans MS" pitchFamily="66" charset="0"/>
              </a:rPr>
              <a:t>.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 flipH="1" flipV="1">
            <a:off x="4114800" y="2895600"/>
            <a:ext cx="2133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6324600" y="2819400"/>
            <a:ext cx="16002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Comic Sans MS" pitchFamily="66" charset="0"/>
              </a:rPr>
              <a:t>adjacent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Comic Sans MS" pitchFamily="66" charset="0"/>
              </a:rPr>
              <a:t>sides</a:t>
            </a:r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 flipH="1">
            <a:off x="2743200" y="3048000"/>
            <a:ext cx="3505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animBg="1"/>
      <p:bldP spid="7176" grpId="0"/>
      <p:bldP spid="717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Definitions</a:t>
            </a:r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1524000" y="2209800"/>
            <a:ext cx="2590800" cy="25908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524000" y="44958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257800" y="1828800"/>
            <a:ext cx="25908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u="sng">
                <a:latin typeface="Comic Sans MS" pitchFamily="66" charset="0"/>
              </a:rPr>
              <a:t>Hypotenuse</a:t>
            </a:r>
            <a:r>
              <a:rPr lang="en-US" sz="2000">
                <a:latin typeface="Comic Sans MS" pitchFamily="66" charset="0"/>
              </a:rPr>
              <a:t>: the side of a right triangle that is opposite the right angle.</a:t>
            </a: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 flipV="1">
            <a:off x="1828800" y="3657600"/>
            <a:ext cx="10668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 rot="2741922">
            <a:off x="1935957" y="3245643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hypotenuse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181600" y="3962400"/>
            <a:ext cx="28194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u="sng" dirty="0">
                <a:latin typeface="Comic Sans MS" pitchFamily="66" charset="0"/>
              </a:rPr>
              <a:t>Legs</a:t>
            </a:r>
            <a:r>
              <a:rPr lang="en-US" sz="2000" dirty="0">
                <a:latin typeface="Comic Sans MS" pitchFamily="66" charset="0"/>
              </a:rPr>
              <a:t>: </a:t>
            </a:r>
            <a:r>
              <a:rPr lang="en-US" sz="2000" dirty="0" smtClean="0">
                <a:latin typeface="Comic Sans MS" pitchFamily="66" charset="0"/>
              </a:rPr>
              <a:t>adjacent sides that form the </a:t>
            </a:r>
            <a:r>
              <a:rPr lang="en-US" sz="2000" dirty="0">
                <a:latin typeface="Comic Sans MS" pitchFamily="66" charset="0"/>
              </a:rPr>
              <a:t>right angle in a right triangle.</a:t>
            </a:r>
          </a:p>
        </p:txBody>
      </p:sp>
      <p:sp>
        <p:nvSpPr>
          <p:cNvPr id="8201" name="Arc 9"/>
          <p:cNvSpPr>
            <a:spLocks/>
          </p:cNvSpPr>
          <p:nvPr/>
        </p:nvSpPr>
        <p:spPr bwMode="auto">
          <a:xfrm>
            <a:off x="2209800" y="4267200"/>
            <a:ext cx="533400" cy="533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Arc 10"/>
          <p:cNvSpPr>
            <a:spLocks/>
          </p:cNvSpPr>
          <p:nvPr/>
        </p:nvSpPr>
        <p:spPr bwMode="auto">
          <a:xfrm rot="2322786">
            <a:off x="1319213" y="3813175"/>
            <a:ext cx="762000" cy="533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arrow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1828800" y="4876800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leg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 rot="16200000">
            <a:off x="450057" y="3512343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leg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198" grpId="0" animBg="1"/>
      <p:bldP spid="8199" grpId="0"/>
      <p:bldP spid="8200" grpId="0"/>
      <p:bldP spid="8201" grpId="0" animBg="1"/>
      <p:bldP spid="8202" grpId="0" animBg="1"/>
      <p:bldP spid="8203" grpId="0"/>
      <p:bldP spid="820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Definitions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5257800" y="1828800"/>
            <a:ext cx="25908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u="sng">
                <a:latin typeface="Comic Sans MS" pitchFamily="66" charset="0"/>
              </a:rPr>
              <a:t>Base</a:t>
            </a:r>
            <a:r>
              <a:rPr lang="en-US" sz="2000">
                <a:latin typeface="Comic Sans MS" pitchFamily="66" charset="0"/>
              </a:rPr>
              <a:t>: the side of an isosceles triangle that is not (necessarily) congruent to the other two sides.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 flipV="1">
            <a:off x="1371600" y="3733800"/>
            <a:ext cx="10668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09600" y="4495800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base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181600" y="3962400"/>
            <a:ext cx="2819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u="sng">
                <a:latin typeface="Comic Sans MS" pitchFamily="66" charset="0"/>
              </a:rPr>
              <a:t>Legs</a:t>
            </a:r>
            <a:r>
              <a:rPr lang="en-US" sz="2000">
                <a:latin typeface="Comic Sans MS" pitchFamily="66" charset="0"/>
              </a:rPr>
              <a:t>: the congruent sides of an isosceles triangle.</a:t>
            </a:r>
          </a:p>
        </p:txBody>
      </p:sp>
      <p:sp>
        <p:nvSpPr>
          <p:cNvPr id="9223" name="Arc 7"/>
          <p:cNvSpPr>
            <a:spLocks/>
          </p:cNvSpPr>
          <p:nvPr/>
        </p:nvSpPr>
        <p:spPr bwMode="auto">
          <a:xfrm>
            <a:off x="1371600" y="2286000"/>
            <a:ext cx="533400" cy="533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Arc 8"/>
          <p:cNvSpPr>
            <a:spLocks/>
          </p:cNvSpPr>
          <p:nvPr/>
        </p:nvSpPr>
        <p:spPr bwMode="auto">
          <a:xfrm rot="18133341">
            <a:off x="3543300" y="2247900"/>
            <a:ext cx="762000" cy="533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arrow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28600" y="2133600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leg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3733800" y="2286000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leg</a:t>
            </a:r>
          </a:p>
        </p:txBody>
      </p:sp>
      <p:sp>
        <p:nvSpPr>
          <p:cNvPr id="9227" name="AutoShape 11"/>
          <p:cNvSpPr>
            <a:spLocks noChangeArrowheads="1"/>
          </p:cNvSpPr>
          <p:nvPr/>
        </p:nvSpPr>
        <p:spPr bwMode="auto">
          <a:xfrm>
            <a:off x="838200" y="2209800"/>
            <a:ext cx="3657600" cy="1371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>
            <a:off x="1600200" y="2743200"/>
            <a:ext cx="3048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V="1">
            <a:off x="3505200" y="2819400"/>
            <a:ext cx="3048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9220" grpId="0" animBg="1"/>
      <p:bldP spid="9221" grpId="0"/>
      <p:bldP spid="9222" grpId="0"/>
      <p:bldP spid="9223" grpId="0" animBg="1"/>
      <p:bldP spid="9224" grpId="0" animBg="1"/>
      <p:bldP spid="9225" grpId="0"/>
      <p:bldP spid="92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Classify the triangle by its angles and its sides.</a:t>
            </a:r>
          </a:p>
        </p:txBody>
      </p:sp>
      <p:sp>
        <p:nvSpPr>
          <p:cNvPr id="10243" name="AutoShape 3"/>
          <p:cNvSpPr>
            <a:spLocks noChangeArrowheads="1"/>
          </p:cNvSpPr>
          <p:nvPr/>
        </p:nvSpPr>
        <p:spPr bwMode="auto">
          <a:xfrm>
            <a:off x="1371600" y="2209800"/>
            <a:ext cx="3505200" cy="3124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743200" y="25908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Comic Sans MS" pitchFamily="66" charset="0"/>
              </a:rPr>
              <a:t>45º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600200" y="48006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Comic Sans MS" pitchFamily="66" charset="0"/>
              </a:rPr>
              <a:t>60º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3810000" y="48768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Comic Sans MS" pitchFamily="66" charset="0"/>
              </a:rPr>
              <a:t>75º</a:t>
            </a: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1981200" y="3657600"/>
            <a:ext cx="3810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V="1">
            <a:off x="3810000" y="3657600"/>
            <a:ext cx="5334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 flipV="1">
            <a:off x="3124200" y="51054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 flipV="1">
            <a:off x="3276600" y="51054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V="1">
            <a:off x="3886200" y="3886200"/>
            <a:ext cx="5334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 flipV="1">
            <a:off x="3962400" y="4114800"/>
            <a:ext cx="5334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Classify the triangle by its angles and its sides.</a:t>
            </a:r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>
            <a:off x="1371600" y="2209800"/>
            <a:ext cx="3505200" cy="3124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743200" y="25908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Comic Sans MS" pitchFamily="66" charset="0"/>
              </a:rPr>
              <a:t>45º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600200" y="48006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Comic Sans MS" pitchFamily="66" charset="0"/>
              </a:rPr>
              <a:t>90º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810000" y="487680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Comic Sans MS" pitchFamily="66" charset="0"/>
              </a:rPr>
              <a:t>45º</a:t>
            </a: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1981200" y="3657600"/>
            <a:ext cx="3810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V="1">
            <a:off x="3810000" y="3657600"/>
            <a:ext cx="5334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V="1">
            <a:off x="3124200" y="51054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V="1">
            <a:off x="3886200" y="3886200"/>
            <a:ext cx="5334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4862</TotalTime>
  <Words>290</Words>
  <Application>Microsoft Office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Crayons</vt:lpstr>
      <vt:lpstr>Wednesday, September 26, 2012</vt:lpstr>
      <vt:lpstr>§4.1 Triangles &amp; Angles</vt:lpstr>
      <vt:lpstr>Definitions, continued.</vt:lpstr>
      <vt:lpstr>More Definitions</vt:lpstr>
      <vt:lpstr>More Definitions</vt:lpstr>
      <vt:lpstr>More Definitions</vt:lpstr>
      <vt:lpstr>More Definitions</vt:lpstr>
      <vt:lpstr>Classify the triangle by its angles and its sides.</vt:lpstr>
      <vt:lpstr>Classify the triangle by its angles and its sides.</vt:lpstr>
      <vt:lpstr>How many degrees does a triangle have?   How do you know?</vt:lpstr>
    </vt:vector>
  </TitlesOfParts>
  <Company>APL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Wednesday, October 6, 2010</dc:title>
  <dc:creator>Alexandria Wiltjer</dc:creator>
  <cp:lastModifiedBy>Dria</cp:lastModifiedBy>
  <cp:revision>17</cp:revision>
  <dcterms:created xsi:type="dcterms:W3CDTF">2010-10-06T04:41:50Z</dcterms:created>
  <dcterms:modified xsi:type="dcterms:W3CDTF">2012-10-02T01:06:10Z</dcterms:modified>
</cp:coreProperties>
</file>